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9" r:id="rId3"/>
    <p:sldId id="290" r:id="rId4"/>
    <p:sldId id="291" r:id="rId5"/>
    <p:sldId id="285" r:id="rId6"/>
    <p:sldId id="292" r:id="rId7"/>
    <p:sldId id="293" r:id="rId8"/>
    <p:sldId id="288" r:id="rId9"/>
    <p:sldId id="296" r:id="rId10"/>
    <p:sldId id="297" r:id="rId11"/>
    <p:sldId id="284" r:id="rId12"/>
    <p:sldId id="294" r:id="rId13"/>
    <p:sldId id="295" r:id="rId14"/>
    <p:sldId id="286" r:id="rId15"/>
    <p:sldId id="281" r:id="rId16"/>
    <p:sldId id="280" r:id="rId17"/>
    <p:sldId id="282" r:id="rId18"/>
    <p:sldId id="283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F15C-F020-4C1A-99EF-E4F6EDD308CA}" type="datetimeFigureOut">
              <a:rPr lang="ko-KR" altLang="en-US" smtClean="0"/>
              <a:pPr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i.com/lit/ug/sllu149e/sllu149e.pdf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i.com/lit/an/sprabv0/sprabv0.pdf?ts=1728024333934&amp;ref_url=https%253A%252F%252Fwww.ti.com%252Fsitesearch%252Fen-us%252Fdocs%252Funiversalsearch.tsp%253FlangPref%253Den-US%2526nr%253D3649%2526searchTerm%253DHardware+Design+Guide+for+KeyStone+II+Devic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279194"/>
            <a:ext cx="69847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70C0"/>
                </a:solidFill>
                <a:latin typeface="HY강B" pitchFamily="18" charset="-127"/>
                <a:ea typeface="HY강B" pitchFamily="18" charset="-127"/>
              </a:rPr>
              <a:t>경력 지원 포트폴리오</a:t>
            </a:r>
            <a:endParaRPr lang="en-US" altLang="ko-KR" sz="5000" b="1" dirty="0">
              <a:solidFill>
                <a:srgbClr val="0070C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7904" y="4581128"/>
            <a:ext cx="51845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유관경력 </a:t>
            </a:r>
            <a:r>
              <a:rPr lang="en-US" altLang="ko-KR" sz="2500" dirty="0"/>
              <a:t>: 9</a:t>
            </a:r>
            <a:r>
              <a:rPr lang="ko-KR" altLang="en-US" sz="2500" dirty="0"/>
              <a:t>년 </a:t>
            </a:r>
            <a:r>
              <a:rPr lang="en-US" altLang="ko-KR" sz="2500" dirty="0"/>
              <a:t>3</a:t>
            </a:r>
            <a:r>
              <a:rPr lang="ko-KR" altLang="en-US" sz="2500" dirty="0"/>
              <a:t>개월</a:t>
            </a:r>
            <a:endParaRPr lang="en-US" altLang="ko-KR" sz="2500" dirty="0"/>
          </a:p>
          <a:p>
            <a:r>
              <a:rPr lang="ko-KR" altLang="en-US" sz="2500" dirty="0"/>
              <a:t>지원자명</a:t>
            </a:r>
            <a:r>
              <a:rPr lang="en-US" altLang="ko-KR" sz="2500" dirty="0"/>
              <a:t>: </a:t>
            </a:r>
            <a:r>
              <a:rPr lang="ko-KR" altLang="en-US" sz="2500" dirty="0"/>
              <a:t>김현우</a:t>
            </a:r>
            <a:endParaRPr lang="en-US" altLang="ko-KR" sz="2500" dirty="0"/>
          </a:p>
          <a:p>
            <a:r>
              <a:rPr lang="ko-KR" altLang="en-US" sz="2500" dirty="0"/>
              <a:t>연락처</a:t>
            </a:r>
            <a:r>
              <a:rPr lang="en-US" altLang="ko-KR" sz="2500" dirty="0"/>
              <a:t>:010-8371-1806</a:t>
            </a:r>
            <a:endParaRPr lang="ko-KR" alt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B0FA2D-DA6C-CF8C-88E4-57485F37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57466"/>
            <a:ext cx="4176464" cy="2595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F3A611-5369-6607-9B49-8DC54CF9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190" y="1497200"/>
            <a:ext cx="4176464" cy="25156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2B8E8E-53BA-A588-DC90-0EED4980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043502" y="2581050"/>
            <a:ext cx="1320664" cy="42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9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정밀 </a:t>
            </a:r>
            <a:r>
              <a:rPr lang="en-US" altLang="ko-KR" sz="1500" b="1" dirty="0">
                <a:solidFill>
                  <a:srgbClr val="0070C0"/>
                </a:solidFill>
              </a:rPr>
              <a:t>I/V </a:t>
            </a:r>
            <a:r>
              <a:rPr lang="ko-KR" altLang="en-US" sz="1500" b="1" dirty="0">
                <a:solidFill>
                  <a:srgbClr val="0070C0"/>
                </a:solidFill>
              </a:rPr>
              <a:t>컨버터 보드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510662"/>
            <a:ext cx="26843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원자 현미경으로 측정하는 시료 특성상 수 </a:t>
            </a:r>
            <a:r>
              <a:rPr lang="ko-KR" altLang="en-US" sz="1000" b="1" dirty="0" err="1"/>
              <a:t>나노</a:t>
            </a:r>
            <a:r>
              <a:rPr lang="ko-KR" altLang="en-US" sz="1000" b="1" dirty="0"/>
              <a:t> 암페어 미만의 전류만 흐르는 경우가 있습니다</a:t>
            </a:r>
            <a:r>
              <a:rPr lang="en-US" altLang="ko-KR" sz="1000" b="1" dirty="0"/>
              <a:t>. 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1pA</a:t>
            </a:r>
            <a:r>
              <a:rPr lang="ko-KR" altLang="en-US" sz="1000" b="1" dirty="0"/>
              <a:t> 단위의 전류까지 정확하게 측정할 수 있는 전류측정 시스템을 개발했습니다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 err="1"/>
              <a:t>노이즈</a:t>
            </a:r>
            <a:r>
              <a:rPr lang="ko-KR" altLang="en-US" sz="1000" b="1" dirty="0"/>
              <a:t> 레벨을 </a:t>
            </a:r>
            <a:r>
              <a:rPr lang="en-US" altLang="ko-KR" sz="1000" b="1" dirty="0"/>
              <a:t>0.01pA</a:t>
            </a:r>
            <a:r>
              <a:rPr lang="ko-KR" altLang="en-US" sz="1000" b="1" dirty="0"/>
              <a:t>까지 낮춤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/>
              <a:t>보드 내 배선방식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레이어</a:t>
            </a:r>
            <a:r>
              <a:rPr lang="ko-KR" altLang="en-US" sz="1000" b="1" dirty="0"/>
              <a:t> 구조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케이블 구성 및 종류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기계파트 구조 등을 종합 고려하여 </a:t>
            </a:r>
            <a:r>
              <a:rPr lang="ko-KR" altLang="en-US" sz="1000" b="1" dirty="0" err="1"/>
              <a:t>노이즈에</a:t>
            </a:r>
            <a:r>
              <a:rPr lang="ko-KR" altLang="en-US" sz="1000" b="1" dirty="0"/>
              <a:t> 최적화된 설계 구성</a:t>
            </a:r>
            <a:endParaRPr lang="en-US" altLang="ko-KR" sz="1000" b="1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403648" y="1147434"/>
            <a:ext cx="2979298" cy="2381193"/>
            <a:chOff x="1403648" y="1355967"/>
            <a:chExt cx="2979298" cy="238119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355967"/>
              <a:ext cx="2979298" cy="236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460514" y="3490939"/>
              <a:ext cx="22473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FFFF00"/>
                  </a:solidFill>
                </a:rPr>
                <a:t> 전류 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: 1pA, </a:t>
              </a:r>
              <a:r>
                <a:rPr lang="ko-KR" altLang="en-US" sz="1000" b="1" dirty="0" err="1">
                  <a:solidFill>
                    <a:srgbClr val="FFFF00"/>
                  </a:solidFill>
                </a:rPr>
                <a:t>노이즈</a:t>
              </a:r>
              <a:r>
                <a:rPr lang="ko-KR" altLang="en-US" sz="1000" b="1" dirty="0">
                  <a:solidFill>
                    <a:srgbClr val="FFFF00"/>
                  </a:solidFill>
                </a:rPr>
                <a:t> </a:t>
              </a:r>
              <a:r>
                <a:rPr lang="en-US" altLang="ko-KR" sz="1000" b="1" dirty="0" err="1">
                  <a:solidFill>
                    <a:srgbClr val="FFFF00"/>
                  </a:solidFill>
                </a:rPr>
                <a:t>Rq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 : 0.01pA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V="1">
              <a:off x="2423208" y="2328953"/>
              <a:ext cx="233225" cy="421567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1757903" y="3454182"/>
              <a:ext cx="119634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V="1">
              <a:off x="2956206" y="3251290"/>
              <a:ext cx="0" cy="2114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 flipV="1">
              <a:off x="2423208" y="2750519"/>
              <a:ext cx="233225" cy="7383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757903" y="3242504"/>
              <a:ext cx="433599" cy="181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I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93211" y="2613391"/>
              <a:ext cx="271744" cy="18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70C0"/>
                  </a:solidFill>
                </a:rPr>
                <a:t>V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4" name="Google Shape;229;p10">
            <a:extLst>
              <a:ext uri="{FF2B5EF4-FFF2-40B4-BE49-F238E27FC236}">
                <a16:creationId xmlns:a16="http://schemas.microsoft.com/office/drawing/2014/main" id="{3B01E913-06E4-5B75-EED5-E53CA3FB8B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3878738"/>
            <a:ext cx="3874682" cy="250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147018-FA2B-DAB5-CA75-EFE82012D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780" y="3767644"/>
            <a:ext cx="2799530" cy="26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3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836712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836712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66" y="929904"/>
            <a:ext cx="2870010" cy="250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704111" y="1010865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Signal Access Module </a:t>
            </a:r>
            <a:r>
              <a:rPr lang="ko-KR" altLang="en-US" sz="1500" b="1" dirty="0">
                <a:solidFill>
                  <a:srgbClr val="0070C0"/>
                </a:solidFill>
              </a:rPr>
              <a:t>개발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04110" y="1433960"/>
            <a:ext cx="2684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AFM</a:t>
            </a:r>
            <a:r>
              <a:rPr lang="ko-KR" altLang="en-US" sz="1000" b="1" dirty="0"/>
              <a:t>의 모든 아날로그 신호를 측정하고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인가해줄 수 있는 컨트롤 박스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1) AFM </a:t>
            </a:r>
            <a:r>
              <a:rPr lang="ko-KR" altLang="en-US" sz="1000" b="1" dirty="0"/>
              <a:t>특성상 매우 작은 크기의 </a:t>
            </a:r>
            <a:r>
              <a:rPr lang="ko-KR" altLang="en-US" sz="1000" b="1" dirty="0" err="1"/>
              <a:t>노이즈도</a:t>
            </a:r>
            <a:r>
              <a:rPr lang="ko-KR" altLang="en-US" sz="1000" b="1" dirty="0"/>
              <a:t> 측정결과에 영향을 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그래서 외부에서 유입되는 </a:t>
            </a:r>
            <a:r>
              <a:rPr lang="ko-KR" altLang="en-US" sz="1000" b="1" dirty="0" err="1"/>
              <a:t>노이즈를</a:t>
            </a:r>
            <a:r>
              <a:rPr lang="ko-KR" altLang="en-US" sz="1000" b="1" dirty="0"/>
              <a:t> 효과적으로 차단하는 기술이 중요</a:t>
            </a:r>
            <a:endParaRPr lang="en-US" altLang="ko-KR" sz="1000" b="1" dirty="0"/>
          </a:p>
          <a:p>
            <a:r>
              <a:rPr lang="en-US" altLang="ko-KR" sz="1000" b="1" dirty="0"/>
              <a:t>2) </a:t>
            </a:r>
            <a:r>
              <a:rPr lang="ko-KR" altLang="en-US" sz="1000" b="1" dirty="0" err="1"/>
              <a:t>노이즈</a:t>
            </a:r>
            <a:r>
              <a:rPr lang="en-US" altLang="ko-KR" sz="1000" b="1" dirty="0"/>
              <a:t>(SNR)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120dB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  <a:p>
            <a:r>
              <a:rPr lang="en-US" altLang="ko-KR" sz="1000" b="1" dirty="0"/>
              <a:t>3) </a:t>
            </a:r>
            <a:r>
              <a:rPr lang="ko-KR" altLang="en-US" sz="1000" b="1" dirty="0" err="1"/>
              <a:t>크로스톡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-140dB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  <a:p>
            <a:r>
              <a:rPr lang="en-US" altLang="ko-KR" sz="1000" b="1" dirty="0"/>
              <a:t>4) </a:t>
            </a:r>
            <a:r>
              <a:rPr lang="en-US" altLang="ko-KR" sz="1000" b="1" dirty="0" err="1"/>
              <a:t>Opamp</a:t>
            </a:r>
            <a:r>
              <a:rPr lang="ko-KR" altLang="en-US" sz="1000" b="1" dirty="0"/>
              <a:t>를 이용한 아날로그 설계</a:t>
            </a:r>
            <a:endParaRPr lang="en-US" altLang="ko-KR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460514" y="3129723"/>
            <a:ext cx="2843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 </a:t>
            </a:r>
            <a:r>
              <a:rPr lang="en-US" altLang="ko-KR" sz="1000" b="1" dirty="0"/>
              <a:t>SNR : 120dB</a:t>
            </a:r>
            <a:r>
              <a:rPr lang="ko-KR" altLang="en-US" sz="1000" b="1" dirty="0"/>
              <a:t>이하 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크로스톡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-140dB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40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모서리가 둥근 직사각형 175"/>
          <p:cNvSpPr/>
          <p:nvPr/>
        </p:nvSpPr>
        <p:spPr>
          <a:xfrm>
            <a:off x="4844388" y="907214"/>
            <a:ext cx="4063735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476169" y="907214"/>
            <a:ext cx="4063735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35" y="1628800"/>
            <a:ext cx="177782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/>
          <p:cNvSpPr txBox="1"/>
          <p:nvPr/>
        </p:nvSpPr>
        <p:spPr>
          <a:xfrm>
            <a:off x="892288" y="1021589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스캐너 길이 최대일 때</a:t>
            </a:r>
            <a:r>
              <a:rPr lang="en-US" altLang="ko-KR" sz="1000" b="1" dirty="0">
                <a:solidFill>
                  <a:srgbClr val="0070C0"/>
                </a:solidFill>
              </a:rPr>
              <a:t>, </a:t>
            </a:r>
            <a:r>
              <a:rPr lang="ko-KR" altLang="en-US" sz="1000" b="1" dirty="0">
                <a:solidFill>
                  <a:srgbClr val="0070C0"/>
                </a:solidFill>
              </a:rPr>
              <a:t>발생하는 </a:t>
            </a:r>
            <a:r>
              <a:rPr lang="ko-KR" altLang="en-US" sz="1000" b="1" dirty="0" err="1">
                <a:solidFill>
                  <a:srgbClr val="0070C0"/>
                </a:solidFill>
              </a:rPr>
              <a:t>노이즈</a:t>
            </a:r>
            <a:r>
              <a:rPr lang="ko-KR" altLang="en-US" sz="1000" b="1" dirty="0">
                <a:solidFill>
                  <a:srgbClr val="0070C0"/>
                </a:solidFill>
              </a:rPr>
              <a:t> 이슈 제거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267743" y="1366776"/>
            <a:ext cx="2044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전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노이즈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400 </a:t>
            </a:r>
            <a:r>
              <a:rPr lang="ko-KR" altLang="en-US" sz="1000" b="1" dirty="0" err="1"/>
              <a:t>피코미터</a:t>
            </a:r>
            <a:r>
              <a:rPr lang="en-US" altLang="ko-KR" sz="1000" b="1" dirty="0"/>
              <a:t>)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95" y="2603728"/>
            <a:ext cx="1788865" cy="73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오른쪽 화살표 170"/>
          <p:cNvSpPr/>
          <p:nvPr/>
        </p:nvSpPr>
        <p:spPr>
          <a:xfrm>
            <a:off x="1603994" y="1841703"/>
            <a:ext cx="663749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/>
          <p:cNvSpPr txBox="1"/>
          <p:nvPr/>
        </p:nvSpPr>
        <p:spPr>
          <a:xfrm>
            <a:off x="2051720" y="2382880"/>
            <a:ext cx="2044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후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노이즈</a:t>
            </a:r>
            <a:r>
              <a:rPr lang="ko-KR" altLang="en-US" sz="1000" b="1" dirty="0"/>
              <a:t> 픽 없음</a:t>
            </a:r>
            <a:r>
              <a:rPr lang="en-US" altLang="ko-KR" sz="1000" b="1" dirty="0"/>
              <a:t>)</a:t>
            </a: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88" y="1683421"/>
            <a:ext cx="2733211" cy="69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36912"/>
            <a:ext cx="2736680" cy="69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" name="TextBox 176"/>
          <p:cNvSpPr txBox="1"/>
          <p:nvPr/>
        </p:nvSpPr>
        <p:spPr>
          <a:xfrm>
            <a:off x="6156553" y="146807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전</a:t>
            </a:r>
            <a:endParaRPr lang="en-US" altLang="ko-KR" sz="10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6156553" y="234888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후</a:t>
            </a:r>
            <a:endParaRPr lang="en-US" altLang="ko-KR" sz="1000" b="1" dirty="0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44" y="1572934"/>
            <a:ext cx="1050202" cy="96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" name="TextBox 180"/>
          <p:cNvSpPr txBox="1"/>
          <p:nvPr/>
        </p:nvSpPr>
        <p:spPr>
          <a:xfrm>
            <a:off x="582682" y="1754281"/>
            <a:ext cx="8662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/>
              <a:t>길이 최대</a:t>
            </a:r>
            <a:endParaRPr lang="en-US" altLang="ko-KR" sz="700" b="1" dirty="0"/>
          </a:p>
        </p:txBody>
      </p:sp>
      <p:cxnSp>
        <p:nvCxnSpPr>
          <p:cNvPr id="110" name="직선 화살표 연결선 109"/>
          <p:cNvCxnSpPr/>
          <p:nvPr/>
        </p:nvCxnSpPr>
        <p:spPr>
          <a:xfrm flipV="1">
            <a:off x="1156780" y="1631532"/>
            <a:ext cx="0" cy="141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rot="10800000" flipV="1">
            <a:off x="1150120" y="1942710"/>
            <a:ext cx="0" cy="141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28800"/>
            <a:ext cx="1050202" cy="96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212768" y="1052736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팁의 </a:t>
            </a:r>
            <a:r>
              <a:rPr lang="ko-KR" altLang="en-US" sz="1000" b="1" dirty="0" err="1">
                <a:solidFill>
                  <a:srgbClr val="0070C0"/>
                </a:solidFill>
              </a:rPr>
              <a:t>열공진</a:t>
            </a:r>
            <a:r>
              <a:rPr lang="ko-KR" altLang="en-US" sz="1000" b="1" dirty="0">
                <a:solidFill>
                  <a:srgbClr val="0070C0"/>
                </a:solidFill>
              </a:rPr>
              <a:t> 측정신호 라인의 </a:t>
            </a:r>
            <a:r>
              <a:rPr lang="ko-KR" altLang="en-US" sz="1000" b="1" dirty="0" err="1">
                <a:solidFill>
                  <a:srgbClr val="0070C0"/>
                </a:solidFill>
              </a:rPr>
              <a:t>노이즈</a:t>
            </a:r>
            <a:r>
              <a:rPr lang="ko-KR" altLang="en-US" sz="1000" b="1" dirty="0">
                <a:solidFill>
                  <a:srgbClr val="0070C0"/>
                </a:solidFill>
              </a:rPr>
              <a:t> 이슈 제거 </a:t>
            </a:r>
          </a:p>
        </p:txBody>
      </p:sp>
      <p:cxnSp>
        <p:nvCxnSpPr>
          <p:cNvPr id="115" name="직선 화살표 연결선 114"/>
          <p:cNvCxnSpPr/>
          <p:nvPr/>
        </p:nvCxnSpPr>
        <p:spPr>
          <a:xfrm flipV="1">
            <a:off x="5457141" y="2204864"/>
            <a:ext cx="689862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모서리가 둥근 직사각형 131"/>
          <p:cNvSpPr/>
          <p:nvPr/>
        </p:nvSpPr>
        <p:spPr>
          <a:xfrm>
            <a:off x="489289" y="3835253"/>
            <a:ext cx="4032448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874120" y="3994311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0070C0"/>
                </a:solidFill>
              </a:rPr>
              <a:t>휘트스톤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b="1" dirty="0" err="1">
                <a:solidFill>
                  <a:srgbClr val="0070C0"/>
                </a:solidFill>
              </a:rPr>
              <a:t>브릿지</a:t>
            </a:r>
            <a:r>
              <a:rPr lang="ko-KR" altLang="en-US" sz="1000" b="1" dirty="0">
                <a:solidFill>
                  <a:srgbClr val="0070C0"/>
                </a:solidFill>
              </a:rPr>
              <a:t> 회로 응용 </a:t>
            </a:r>
            <a:r>
              <a:rPr lang="en-US" altLang="ko-KR" sz="1000" b="1" dirty="0">
                <a:solidFill>
                  <a:srgbClr val="0070C0"/>
                </a:solidFill>
              </a:rPr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센서 틀어짐 보정회로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565556" y="4352966"/>
            <a:ext cx="1748300" cy="136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2709329" y="5886155"/>
            <a:ext cx="864097" cy="51097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53346" y="4475573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853104" y="5333427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285636" y="4481815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285394" y="5339669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4" idx="2"/>
            <a:endCxn id="4" idx="2"/>
          </p:cNvCxnSpPr>
          <p:nvPr/>
        </p:nvCxnSpPr>
        <p:spPr>
          <a:xfrm>
            <a:off x="2925354" y="47636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4" idx="2"/>
            <a:endCxn id="30" idx="0"/>
          </p:cNvCxnSpPr>
          <p:nvPr/>
        </p:nvCxnSpPr>
        <p:spPr>
          <a:xfrm flipH="1">
            <a:off x="2925112" y="4763605"/>
            <a:ext cx="242" cy="569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2" idx="0"/>
          </p:cNvCxnSpPr>
          <p:nvPr/>
        </p:nvCxnSpPr>
        <p:spPr>
          <a:xfrm>
            <a:off x="3357402" y="4763605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이등변 삼각형 19"/>
          <p:cNvSpPr/>
          <p:nvPr/>
        </p:nvSpPr>
        <p:spPr>
          <a:xfrm rot="5400000">
            <a:off x="3789692" y="4870117"/>
            <a:ext cx="576064" cy="432048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925112" y="4979629"/>
            <a:ext cx="9365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357402" y="5195653"/>
            <a:ext cx="5042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2853104" y="4907621"/>
            <a:ext cx="144258" cy="1442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291020" y="5132029"/>
            <a:ext cx="144258" cy="1442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549816" y="4518109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R1</a:t>
            </a:r>
            <a:endParaRPr lang="ko-KR" alt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9816" y="5354638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R2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403532" y="452228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R3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3388276" y="5395005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R4</a:t>
            </a:r>
            <a:endParaRPr lang="ko-KR" altLang="en-US" sz="8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2997362" y="4619589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2997120" y="5502727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709330" y="5923565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센서 틀어짐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보정회로</a:t>
            </a:r>
            <a:endParaRPr lang="en-US" altLang="ko-KR" sz="10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17728" y="6020231"/>
            <a:ext cx="1150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제어 신호</a:t>
            </a:r>
            <a:endParaRPr lang="en-US" altLang="ko-KR" sz="10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2" y="4352965"/>
            <a:ext cx="1090440" cy="133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449376" y="5897072"/>
            <a:ext cx="225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구동부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노이즈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Rq</a:t>
            </a:r>
            <a:r>
              <a:rPr lang="en-US" altLang="ko-KR" sz="1000" b="1" dirty="0"/>
              <a:t>) : 20 </a:t>
            </a:r>
            <a:r>
              <a:rPr lang="ko-KR" altLang="en-US" sz="1000" b="1" dirty="0" err="1"/>
              <a:t>피코미터</a:t>
            </a:r>
            <a:endParaRPr lang="en-US" altLang="ko-KR" sz="10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3062031" y="5677344"/>
            <a:ext cx="495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결합</a:t>
            </a:r>
            <a:endParaRPr lang="en-US" altLang="ko-KR" sz="1000" b="1" dirty="0"/>
          </a:p>
        </p:txBody>
      </p:sp>
      <p:sp>
        <p:nvSpPr>
          <p:cNvPr id="124" name="위쪽 화살표 123"/>
          <p:cNvSpPr/>
          <p:nvPr/>
        </p:nvSpPr>
        <p:spPr>
          <a:xfrm>
            <a:off x="3050932" y="5553146"/>
            <a:ext cx="155115" cy="30706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오른쪽 화살표 124"/>
          <p:cNvSpPr/>
          <p:nvPr/>
        </p:nvSpPr>
        <p:spPr>
          <a:xfrm rot="10800000">
            <a:off x="3587819" y="6068073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132"/>
          <p:cNvSpPr/>
          <p:nvPr/>
        </p:nvSpPr>
        <p:spPr>
          <a:xfrm rot="10800000">
            <a:off x="1433315" y="4849034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1531561" y="4672936"/>
            <a:ext cx="115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Strain gauge</a:t>
            </a:r>
          </a:p>
          <a:p>
            <a:pPr algn="ctr"/>
            <a:r>
              <a:rPr lang="ko-KR" altLang="en-US" sz="1000" b="1" dirty="0"/>
              <a:t>센서 사용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2600058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accent6"/>
                </a:solidFill>
              </a:rPr>
              <a:t>그린텍</a:t>
            </a:r>
            <a:r>
              <a:rPr lang="ko-KR" altLang="en-US" sz="4000" b="1" dirty="0">
                <a:solidFill>
                  <a:schemeClr val="accent6"/>
                </a:solidFill>
              </a:rPr>
              <a:t> 시스템</a:t>
            </a:r>
            <a:endParaRPr lang="en-US" altLang="ko-KR" sz="40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자동차 부품 자동화 검사기 제작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30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70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(2016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2015.01 ~ 2017.11(2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11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3479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PIC 16bit MCU</a:t>
            </a:r>
            <a:r>
              <a:rPr lang="ko-KR" altLang="en-US" sz="1500" b="1" dirty="0"/>
              <a:t>기반 </a:t>
            </a:r>
            <a:r>
              <a:rPr lang="ko-KR" altLang="en-US" sz="1500" b="1" dirty="0" err="1"/>
              <a:t>펌웨어</a:t>
            </a:r>
            <a:r>
              <a:rPr lang="ko-KR" altLang="en-US" sz="1500" b="1" dirty="0"/>
              <a:t> 설계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디지털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아날로그 회로설계업무를 주로 담당했고</a:t>
            </a:r>
            <a:r>
              <a:rPr lang="en-US" altLang="ko-KR" sz="1500" b="1" dirty="0"/>
              <a:t>,</a:t>
            </a:r>
          </a:p>
          <a:p>
            <a:r>
              <a:rPr lang="ko-KR" altLang="en-US" sz="1500" b="1" dirty="0"/>
              <a:t>전장설계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케이블 배선 설계</a:t>
            </a:r>
            <a:r>
              <a:rPr lang="en-US" altLang="ko-KR" sz="1500" b="1" dirty="0"/>
              <a:t>) </a:t>
            </a:r>
            <a:r>
              <a:rPr lang="ko-KR" altLang="en-US" sz="1500" b="1" dirty="0"/>
              <a:t>및 기구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소프트웨어 외주관리를 했습니다</a:t>
            </a:r>
            <a:r>
              <a:rPr lang="en-US" altLang="ko-KR" sz="1500" b="1" dirty="0"/>
              <a:t>. </a:t>
            </a:r>
            <a:r>
              <a:rPr lang="ko-KR" altLang="en-US" sz="1500" b="1" dirty="0"/>
              <a:t>현장대응 및 영업도 진행했습니다</a:t>
            </a:r>
            <a:r>
              <a:rPr lang="en-US" altLang="ko-KR" sz="1500" b="1" dirty="0"/>
              <a:t>.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펌웨어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전장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디지털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아날로그 회로 개발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90" y="1412776"/>
            <a:ext cx="36766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33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전자로드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6" y="2996952"/>
            <a:ext cx="268431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전자로드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원하는 양의 전류를 흐르게 해줌으로써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실제 부하 역할을 해줄 수 있는 설비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1) INRUSH CURRENT 160A, NORMAL CURRENT 50A</a:t>
            </a:r>
            <a:r>
              <a:rPr lang="ko-KR" altLang="en-US" sz="1000" b="1" dirty="0"/>
              <a:t>까지 제어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 err="1"/>
              <a:t>분해능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0.1A, 100ms</a:t>
            </a:r>
          </a:p>
          <a:p>
            <a:r>
              <a:rPr lang="en-US" altLang="ko-KR" sz="1000" b="1" dirty="0"/>
              <a:t>3) 10</a:t>
            </a:r>
            <a:r>
              <a:rPr lang="ko-KR" altLang="en-US" sz="1000" b="1" dirty="0"/>
              <a:t>개 스텝으로 전류 변경 가능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실제 돌입전류 구현 가능</a:t>
            </a:r>
          </a:p>
          <a:p>
            <a:r>
              <a:rPr lang="en-US" altLang="ko-KR" sz="1000" b="1" dirty="0"/>
              <a:t>4) IGBT </a:t>
            </a:r>
            <a:r>
              <a:rPr lang="ko-KR" altLang="en-US" sz="1000" b="1" dirty="0"/>
              <a:t>사용하여 전류 </a:t>
            </a:r>
            <a:r>
              <a:rPr lang="ko-KR" altLang="en-US" sz="1000" b="1" dirty="0" err="1"/>
              <a:t>드라이빙</a:t>
            </a:r>
            <a:endParaRPr lang="ko-KR" altLang="en-US" sz="1000" b="1" dirty="0"/>
          </a:p>
          <a:p>
            <a:endParaRPr lang="ko-KR" altLang="en-US" sz="1000" b="1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8565"/>
            <a:ext cx="3986144" cy="1406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90391"/>
            <a:ext cx="129128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270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96951"/>
            <a:ext cx="2183601" cy="169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47" y="2996952"/>
            <a:ext cx="2668479" cy="353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전자로드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6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AVN </a:t>
            </a:r>
            <a:r>
              <a:rPr lang="ko-KR" altLang="en-US" sz="1500" b="1" dirty="0">
                <a:solidFill>
                  <a:srgbClr val="0070C0"/>
                </a:solidFill>
              </a:rPr>
              <a:t>스위치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 err="1"/>
              <a:t>로봇팔이</a:t>
            </a:r>
            <a:r>
              <a:rPr lang="ko-KR" altLang="en-US" sz="1000" b="1" dirty="0"/>
              <a:t> 자동으로 버튼을 누르고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버튼압력을 측정하여 품질을 진단하는 장비</a:t>
            </a:r>
            <a:endParaRPr lang="en-US" altLang="ko-KR" sz="1000" b="1" dirty="0"/>
          </a:p>
          <a:p>
            <a:endParaRPr lang="ko-KR" altLang="en-US" sz="1000" b="1" dirty="0"/>
          </a:p>
          <a:p>
            <a:r>
              <a:rPr lang="ko-KR" altLang="en-US" sz="1000" b="1" dirty="0"/>
              <a:t>적용 기술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압력센서 값을 실시간으로 피드백 받아 모터구동 제어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측정한 데이터를 분석하여 버튼의 불량여부 판정 기준 확립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측정 결과를 </a:t>
            </a:r>
            <a:r>
              <a:rPr lang="en-US" altLang="ko-KR" sz="1000" b="1" dirty="0"/>
              <a:t>LCD</a:t>
            </a:r>
            <a:r>
              <a:rPr lang="ko-KR" altLang="en-US" sz="1000" b="1" dirty="0"/>
              <a:t>에 표기 및 </a:t>
            </a:r>
            <a:r>
              <a:rPr lang="en-US" altLang="ko-KR" sz="1000" b="1" dirty="0"/>
              <a:t>PC</a:t>
            </a:r>
            <a:r>
              <a:rPr lang="ko-KR" altLang="en-US" sz="1000" b="1" dirty="0"/>
              <a:t>전송</a:t>
            </a:r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74533"/>
            <a:ext cx="1872208" cy="2001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74532"/>
            <a:ext cx="2952328" cy="200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69" y="3789040"/>
            <a:ext cx="2507479" cy="69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14664"/>
            <a:ext cx="2205239" cy="235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3" y="4534998"/>
            <a:ext cx="2232249" cy="160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/>
                </a:solidFill>
              </a:rPr>
              <a:t>AVN </a:t>
            </a:r>
            <a:r>
              <a:rPr lang="ko-KR" altLang="en-US" sz="2000" b="1" dirty="0">
                <a:solidFill>
                  <a:schemeClr val="accent6"/>
                </a:solidFill>
              </a:rPr>
              <a:t>스위치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5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AVN </a:t>
            </a:r>
            <a:r>
              <a:rPr lang="ko-KR" altLang="en-US" sz="1500" b="1" dirty="0">
                <a:solidFill>
                  <a:srgbClr val="0070C0"/>
                </a:solidFill>
              </a:rPr>
              <a:t>영상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1) </a:t>
            </a:r>
            <a:r>
              <a:rPr lang="ko-KR" altLang="en-US" sz="1000" b="1" dirty="0"/>
              <a:t>차량용 </a:t>
            </a:r>
            <a:r>
              <a:rPr lang="en-US" altLang="ko-KR" sz="1000" b="1" dirty="0"/>
              <a:t>AVN</a:t>
            </a:r>
            <a:r>
              <a:rPr lang="ko-KR" altLang="en-US" sz="1000" b="1" dirty="0"/>
              <a:t>에 </a:t>
            </a:r>
            <a:r>
              <a:rPr lang="en-US" altLang="ko-KR" sz="1000" b="1" dirty="0"/>
              <a:t>UART, I/O </a:t>
            </a:r>
            <a:r>
              <a:rPr lang="ko-KR" altLang="en-US" sz="1000" b="1" dirty="0"/>
              <a:t>등 신호를 전송해서 화면전환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/>
              <a:t>카메라를 통해 화면 촬영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비전처리하여</a:t>
            </a:r>
            <a:r>
              <a:rPr lang="ko-KR" altLang="en-US" sz="1000" b="1" dirty="0"/>
              <a:t> 정상결과값 확인</a:t>
            </a:r>
          </a:p>
          <a:p>
            <a:r>
              <a:rPr lang="en-US" altLang="ko-KR" sz="1000" b="1" dirty="0"/>
              <a:t>3) </a:t>
            </a:r>
            <a:r>
              <a:rPr lang="ko-KR" altLang="en-US" sz="1000" b="1" dirty="0" err="1"/>
              <a:t>서보모터</a:t>
            </a:r>
            <a:r>
              <a:rPr lang="ko-KR" altLang="en-US" sz="1000" b="1" dirty="0"/>
              <a:t> 제어</a:t>
            </a:r>
            <a:r>
              <a:rPr lang="en-US" altLang="ko-KR" sz="1000" b="1" dirty="0"/>
              <a:t>(422</a:t>
            </a:r>
            <a:r>
              <a:rPr lang="ko-KR" altLang="en-US" sz="1000" b="1" dirty="0"/>
              <a:t>통신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모터드라이버 사용</a:t>
            </a:r>
            <a:endParaRPr lang="en-US" altLang="ko-KR" sz="1000" b="1" dirty="0"/>
          </a:p>
          <a:p>
            <a:r>
              <a:rPr lang="en-US" altLang="ko-KR" sz="1000" b="1" dirty="0"/>
              <a:t>4)</a:t>
            </a:r>
            <a:r>
              <a:rPr lang="ko-KR" altLang="en-US" sz="1000" b="1" dirty="0"/>
              <a:t>통합</a:t>
            </a:r>
            <a:r>
              <a:rPr lang="en-US" altLang="ko-KR" sz="1000" b="1" dirty="0"/>
              <a:t>PCB</a:t>
            </a:r>
            <a:r>
              <a:rPr lang="ko-KR" altLang="en-US" sz="1000" b="1" dirty="0"/>
              <a:t>에서 </a:t>
            </a:r>
            <a:r>
              <a:rPr lang="en-US" altLang="ko-KR" sz="1000" b="1" dirty="0"/>
              <a:t>AVN </a:t>
            </a:r>
            <a:r>
              <a:rPr lang="ko-KR" altLang="en-US" sz="1000" b="1" dirty="0"/>
              <a:t>제어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신호 및 결과값 </a:t>
            </a:r>
            <a:r>
              <a:rPr lang="en-US" altLang="ko-KR" sz="1000" b="1" dirty="0"/>
              <a:t>PC</a:t>
            </a:r>
            <a:r>
              <a:rPr lang="ko-KR" altLang="en-US" sz="1000" b="1" dirty="0"/>
              <a:t>로 전송</a:t>
            </a:r>
          </a:p>
          <a:p>
            <a:r>
              <a:rPr lang="en-US" altLang="ko-KR" sz="1000" b="1" dirty="0"/>
              <a:t>5)PC – </a:t>
            </a:r>
            <a:r>
              <a:rPr lang="ko-KR" altLang="en-US" sz="1000" b="1" dirty="0"/>
              <a:t>통합</a:t>
            </a:r>
            <a:r>
              <a:rPr lang="en-US" altLang="ko-KR" sz="1000" b="1" dirty="0"/>
              <a:t>PCB </a:t>
            </a:r>
            <a:r>
              <a:rPr lang="ko-KR" altLang="en-US" sz="1000" b="1" dirty="0"/>
              <a:t>사이에는 </a:t>
            </a:r>
            <a:r>
              <a:rPr lang="en-US" altLang="ko-KR" sz="1000" b="1" dirty="0"/>
              <a:t>232</a:t>
            </a:r>
            <a:r>
              <a:rPr lang="ko-KR" altLang="en-US" sz="1000" b="1" dirty="0"/>
              <a:t>통신 및 </a:t>
            </a:r>
            <a:r>
              <a:rPr lang="en-US" altLang="ko-KR" sz="1000" b="1" dirty="0"/>
              <a:t>DAQ </a:t>
            </a:r>
            <a:r>
              <a:rPr lang="ko-KR" altLang="en-US" sz="1000" b="1" dirty="0"/>
              <a:t>카드 입출력신호 사용</a:t>
            </a:r>
          </a:p>
          <a:p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37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1124744"/>
            <a:ext cx="1768475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12" y="1124743"/>
            <a:ext cx="1427163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1106753"/>
            <a:ext cx="2307409" cy="21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3428411"/>
            <a:ext cx="1760537" cy="11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4812630"/>
            <a:ext cx="1693862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63" y="3416176"/>
            <a:ext cx="1680431" cy="130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84" y="4869160"/>
            <a:ext cx="2398712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/>
                </a:solidFill>
              </a:rPr>
              <a:t>AVN </a:t>
            </a:r>
            <a:r>
              <a:rPr lang="ko-KR" altLang="en-US" sz="2000" b="1" dirty="0">
                <a:solidFill>
                  <a:schemeClr val="accent6"/>
                </a:solidFill>
              </a:rPr>
              <a:t>영상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882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릴레이 접촉저항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차량용 릴레이에 사용되는 접점의 </a:t>
            </a:r>
            <a:r>
              <a:rPr lang="ko-KR" altLang="en-US" sz="1000" b="1" dirty="0" err="1"/>
              <a:t>접촉시</a:t>
            </a:r>
            <a:r>
              <a:rPr lang="ko-KR" altLang="en-US" sz="1000" b="1" dirty="0"/>
              <a:t> 저항을 미세 측정하는 장비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- HIOKI RM3545 LCR </a:t>
            </a:r>
            <a:r>
              <a:rPr lang="ko-KR" altLang="en-US" sz="1000" b="1" dirty="0"/>
              <a:t>미터 사용하여 </a:t>
            </a:r>
            <a:r>
              <a:rPr lang="en-US" altLang="ko-KR" sz="1000" b="1" dirty="0"/>
              <a:t>10m</a:t>
            </a:r>
            <a:r>
              <a:rPr lang="ko-KR" altLang="en-US" sz="1000" b="1" dirty="0"/>
              <a:t>옴 단위 저항 측정</a:t>
            </a:r>
          </a:p>
          <a:p>
            <a:r>
              <a:rPr lang="en-US" altLang="ko-KR" sz="1000" b="1" dirty="0"/>
              <a:t>- 3</a:t>
            </a:r>
            <a:r>
              <a:rPr lang="ko-KR" altLang="en-US" sz="1000" b="1" dirty="0"/>
              <a:t>축 </a:t>
            </a:r>
            <a:r>
              <a:rPr lang="ko-KR" altLang="en-US" sz="1000" b="1" dirty="0" err="1"/>
              <a:t>로보트</a:t>
            </a:r>
            <a:r>
              <a:rPr lang="ko-KR" altLang="en-US" sz="1000" b="1" dirty="0"/>
              <a:t> 이용하여</a:t>
            </a:r>
            <a:r>
              <a:rPr lang="en-US" altLang="ko-KR" sz="1000" b="1" dirty="0"/>
              <a:t>, 20</a:t>
            </a:r>
            <a:r>
              <a:rPr lang="ko-KR" altLang="en-US" sz="1000" b="1" dirty="0"/>
              <a:t>개의 시료를 이동하면서 측정가능</a:t>
            </a:r>
            <a:r>
              <a:rPr lang="en-US" altLang="ko-KR" sz="1000" b="1" dirty="0"/>
              <a:t>(3</a:t>
            </a:r>
            <a:r>
              <a:rPr lang="ko-KR" altLang="en-US" sz="1000" b="1" dirty="0"/>
              <a:t>축 </a:t>
            </a:r>
            <a:r>
              <a:rPr lang="ko-KR" altLang="en-US" sz="1000" b="1" dirty="0" err="1"/>
              <a:t>서보모터</a:t>
            </a:r>
            <a:r>
              <a:rPr lang="ko-KR" altLang="en-US" sz="1000" b="1" dirty="0"/>
              <a:t> 사용</a:t>
            </a:r>
            <a:r>
              <a:rPr lang="en-US" altLang="ko-KR" sz="1000" b="1" dirty="0"/>
              <a:t>)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스텝모터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로드셀</a:t>
            </a:r>
            <a:r>
              <a:rPr lang="ko-KR" altLang="en-US" sz="1000" b="1" dirty="0"/>
              <a:t> 사용하여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접촉 시 </a:t>
            </a:r>
            <a:r>
              <a:rPr lang="en-US" altLang="ko-KR" sz="1000" b="1" dirty="0"/>
              <a:t>7</a:t>
            </a:r>
            <a:r>
              <a:rPr lang="ko-KR" altLang="en-US" sz="1000" b="1" dirty="0"/>
              <a:t>그램이 유지될 수 있도록 제어</a:t>
            </a:r>
            <a:endParaRPr lang="en-US" altLang="ko-KR" sz="1000" b="1" dirty="0"/>
          </a:p>
          <a:p>
            <a:r>
              <a:rPr lang="en-US" altLang="ko-KR" sz="1000" b="1" dirty="0"/>
              <a:t>- PC, CONTROLLER </a:t>
            </a:r>
            <a:r>
              <a:rPr lang="ko-KR" altLang="en-US" sz="1000" b="1" dirty="0"/>
              <a:t>사이 시리얼 통신</a:t>
            </a:r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49" y="980727"/>
            <a:ext cx="2736304" cy="545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릴레이 접촉저항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92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</a:rPr>
              <a:t>Yujin robot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8309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로봇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200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300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(2023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2020.12 ~ </a:t>
            </a:r>
            <a:r>
              <a:rPr lang="ko-KR" altLang="en-US" sz="1500" b="1" dirty="0"/>
              <a:t>재직 중</a:t>
            </a:r>
            <a:r>
              <a:rPr lang="en-US" altLang="ko-KR" sz="1500" b="1" dirty="0"/>
              <a:t>(3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9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0188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로봇청소기용 라이다 펌웨어 및 회로 개발 </a:t>
            </a:r>
            <a:r>
              <a:rPr lang="en-US" altLang="ko-KR" sz="1500" b="1" dirty="0"/>
              <a:t>: 2020 ~ 2022</a:t>
            </a:r>
          </a:p>
          <a:p>
            <a:r>
              <a:rPr lang="ko-KR" altLang="en-US" sz="1500" b="1" dirty="0"/>
              <a:t>물류 자동화 로봇 하드웨어 개발 </a:t>
            </a:r>
            <a:r>
              <a:rPr lang="en-US" altLang="ko-KR" sz="1500" b="1" dirty="0"/>
              <a:t>: 2022 ~ </a:t>
            </a:r>
            <a:r>
              <a:rPr lang="ko-KR" altLang="en-US" sz="1500" b="1" dirty="0"/>
              <a:t>현재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en-US" altLang="ko-KR" sz="1500" b="1" dirty="0"/>
              <a:t>LiDAR </a:t>
            </a:r>
            <a:r>
              <a:rPr lang="ko-KR" altLang="en-US" sz="1500" b="1" dirty="0"/>
              <a:t>펌웨어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LiDAR </a:t>
            </a:r>
            <a:r>
              <a:rPr lang="ko-KR" altLang="en-US" sz="1500" b="1" dirty="0"/>
              <a:t>회로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물류 자동화 로봇 전장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물류 자동화 로봇 하드웨어 개발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2A46D5-D164-7393-E73A-3FF00DA4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0" y="1254036"/>
            <a:ext cx="3475383" cy="1737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170002-2F13-477A-6699-081075447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74" y="3053435"/>
            <a:ext cx="2515000" cy="11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3790546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3790546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3044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물류 자동화 로봇 제어보드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412776"/>
            <a:ext cx="29003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로봇 제어 보드 하드웨어 개발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물류 자동화 로봇 제어에 필요한 </a:t>
            </a:r>
            <a:r>
              <a:rPr lang="en-US" altLang="ko-KR" sz="1000" b="1" dirty="0"/>
              <a:t>PCB</a:t>
            </a:r>
            <a:r>
              <a:rPr lang="ko-KR" altLang="en-US" sz="1000" b="1" dirty="0"/>
              <a:t>류를 개발 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/>
              <a:t>우측 전원보드는 전류 </a:t>
            </a:r>
            <a:r>
              <a:rPr lang="en-US" altLang="ko-KR" sz="1000" b="1" dirty="0"/>
              <a:t>60A, </a:t>
            </a:r>
            <a:r>
              <a:rPr lang="ko-KR" altLang="en-US" sz="1000" b="1" dirty="0"/>
              <a:t>전압 </a:t>
            </a:r>
            <a:r>
              <a:rPr lang="en-US" altLang="ko-KR" sz="1000" b="1" dirty="0"/>
              <a:t>59V</a:t>
            </a:r>
            <a:r>
              <a:rPr lang="ko-KR" altLang="en-US" sz="1000" b="1" dirty="0"/>
              <a:t>의 배터리 충방전을 목적으로 한 회로입니다</a:t>
            </a:r>
            <a:r>
              <a:rPr lang="en-US" altLang="ko-KR" sz="1000" b="1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sz="1000" b="1" dirty="0"/>
              <a:t>나머지 보드는 로봇 제어에 필요한 기능을 전반적으로 넣은 보드입니다</a:t>
            </a:r>
            <a:r>
              <a:rPr lang="en-US" altLang="ko-KR" sz="1000" b="1" dirty="0"/>
              <a:t>.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en-US" altLang="ko-KR" sz="1000" b="1" dirty="0"/>
              <a:t>GPIO : 100</a:t>
            </a:r>
            <a:r>
              <a:rPr lang="ko-KR" altLang="en-US" sz="1000" b="1" dirty="0"/>
              <a:t>여개</a:t>
            </a:r>
            <a:endParaRPr lang="en-US" altLang="ko-KR" sz="1000" b="1" dirty="0"/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ko-KR" altLang="en-US" sz="1000" b="1" dirty="0"/>
              <a:t>통신라인 </a:t>
            </a:r>
            <a:r>
              <a:rPr lang="en-US" altLang="ko-KR" sz="1000" b="1" dirty="0"/>
              <a:t>: 485(3Mbps), UDP(100Mbps)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ko-KR" altLang="en-US" sz="1000" b="1" dirty="0"/>
              <a:t>이 외 각종 센서 </a:t>
            </a:r>
            <a:r>
              <a:rPr lang="en-US" altLang="ko-KR" sz="1000" b="1" dirty="0"/>
              <a:t>ADC</a:t>
            </a:r>
            <a:r>
              <a:rPr lang="ko-KR" altLang="en-US" sz="1000" b="1" dirty="0"/>
              <a:t>측정 회로</a:t>
            </a:r>
            <a:endParaRPr lang="en-US" altLang="ko-KR" sz="1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704111" y="3964699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물류 자동화 로봇</a:t>
            </a:r>
            <a:r>
              <a:rPr lang="en-US" altLang="ko-KR" sz="1500" b="1" dirty="0">
                <a:solidFill>
                  <a:srgbClr val="0070C0"/>
                </a:solidFill>
              </a:rPr>
              <a:t> </a:t>
            </a:r>
            <a:r>
              <a:rPr lang="ko-KR" altLang="en-US" sz="1500" b="1" dirty="0">
                <a:solidFill>
                  <a:srgbClr val="0070C0"/>
                </a:solidFill>
              </a:rPr>
              <a:t>개발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23609" y="4410696"/>
            <a:ext cx="2684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보드 설계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 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위에서 설명한 보드를 사용하여 로봇개발을 하는 업무를 맡았습니다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고객사로부터 받은 사양을 토대로 적합한 센서나 모터 등 각종 부품 선정하고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이를 구현하기 위한 </a:t>
            </a:r>
            <a:r>
              <a:rPr lang="ko-KR" altLang="en-US" sz="1000" b="1" dirty="0" err="1"/>
              <a:t>하네스</a:t>
            </a:r>
            <a:r>
              <a:rPr lang="ko-KR" altLang="en-US" sz="1000" b="1" dirty="0"/>
              <a:t> 설계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및 </a:t>
            </a:r>
            <a:r>
              <a:rPr lang="en-US" altLang="ko-KR" sz="1000" b="1" dirty="0"/>
              <a:t>PCB </a:t>
            </a:r>
            <a:r>
              <a:rPr lang="ko-KR" altLang="en-US" sz="1000" b="1" dirty="0"/>
              <a:t>설계를 진행 했습니다</a:t>
            </a:r>
            <a:r>
              <a:rPr lang="en-US" altLang="ko-KR" sz="1000" b="1" dirty="0"/>
              <a:t>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물류 자동화 로봇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6C937E-9F94-4934-7BF8-AF06B828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1" y="4869161"/>
            <a:ext cx="2317985" cy="13419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257CBF-F527-57B3-5688-0457A532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55" y="3880095"/>
            <a:ext cx="1744449" cy="927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4D10D-F78E-9C84-7CC0-4C524A8C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357" y="3969308"/>
            <a:ext cx="1015003" cy="21239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638115-DD89-BB6D-E45D-56D2B776D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257421"/>
            <a:ext cx="1257300" cy="106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B48E82-E5A2-84D8-4CD5-8610B44AB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284" y="1269075"/>
            <a:ext cx="1218074" cy="1064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409063-7037-34D8-6901-8BBCFDC98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6006" y="1249148"/>
            <a:ext cx="931125" cy="15317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F3A862-F082-5E34-571A-D6F9077D1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06" y="2409555"/>
            <a:ext cx="1256597" cy="11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5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3044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로봇 청소기용 라이다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412776"/>
            <a:ext cx="2900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펌웨어 개발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회로 개발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로봇청소기에 사용되는 라이다 센서를 개발 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원가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만원의 조건을 유지하면서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높은 성능을 나오게 만드는 것이 과제였습니다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1000" b="1" dirty="0"/>
              <a:t>저가형 </a:t>
            </a:r>
            <a:r>
              <a:rPr lang="en-US" altLang="ko-KR" sz="1000" b="1" dirty="0"/>
              <a:t>MCU</a:t>
            </a:r>
            <a:r>
              <a:rPr lang="ko-KR" altLang="en-US" sz="1000" b="1" dirty="0"/>
              <a:t>특성상 기본 동작에서 버그가 많았는데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이를 레지스터 레벨에서 분석하여 문제를 해결했던 경험이 많음</a:t>
            </a:r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1000" b="1" dirty="0"/>
              <a:t>저가형 수동소자들만 이용하여 노이즈를 제거하고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각종 드라이버 회로를 구현</a:t>
            </a:r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en-US" altLang="ko-KR" sz="1000" b="1" dirty="0" err="1"/>
              <a:t>ToF</a:t>
            </a:r>
            <a:r>
              <a:rPr lang="ko-KR" altLang="en-US" sz="1000" b="1" dirty="0"/>
              <a:t>센서</a:t>
            </a:r>
            <a:r>
              <a:rPr lang="en-US" altLang="ko-KR" sz="1000" b="1" dirty="0"/>
              <a:t>(epc611)</a:t>
            </a:r>
            <a:r>
              <a:rPr lang="ko-KR" altLang="en-US" sz="1000" b="1" dirty="0"/>
              <a:t>로부터 거리 측정값을 받아 현재 </a:t>
            </a:r>
            <a:r>
              <a:rPr lang="en-US" altLang="ko-KR" sz="1000" b="1" dirty="0"/>
              <a:t>LiDAR</a:t>
            </a:r>
            <a:r>
              <a:rPr lang="ko-KR" altLang="en-US" sz="1000" b="1" dirty="0"/>
              <a:t>의 회전각도 정보와 함께 청소로봇으로 데이터 전송하는 시스템</a:t>
            </a:r>
            <a:endParaRPr lang="en-US" altLang="ko-KR" sz="1000" b="1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로봇 청소기용 라이다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94545-9452-205C-7F4B-3016387A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10732"/>
            <a:ext cx="1461453" cy="18918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7A6B39-D113-3DA5-76EE-799677CFB415}"/>
              </a:ext>
            </a:extLst>
          </p:cNvPr>
          <p:cNvCxnSpPr>
            <a:cxnSpLocks/>
          </p:cNvCxnSpPr>
          <p:nvPr/>
        </p:nvCxnSpPr>
        <p:spPr>
          <a:xfrm flipV="1">
            <a:off x="2339752" y="1702852"/>
            <a:ext cx="1368152" cy="4320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C1544A0-D2EF-8DBF-2023-7A8F71B868EC}"/>
              </a:ext>
            </a:extLst>
          </p:cNvPr>
          <p:cNvCxnSpPr>
            <a:cxnSpLocks/>
          </p:cNvCxnSpPr>
          <p:nvPr/>
        </p:nvCxnSpPr>
        <p:spPr>
          <a:xfrm>
            <a:off x="2339752" y="2134900"/>
            <a:ext cx="1368152" cy="430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D5E78E-4E8D-3456-FD8D-F7094680E416}"/>
              </a:ext>
            </a:extLst>
          </p:cNvPr>
          <p:cNvCxnSpPr>
            <a:cxnSpLocks/>
          </p:cNvCxnSpPr>
          <p:nvPr/>
        </p:nvCxnSpPr>
        <p:spPr>
          <a:xfrm>
            <a:off x="2483768" y="2134900"/>
            <a:ext cx="1224136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91F841-C0C0-D16E-A270-A17A8275B70F}"/>
              </a:ext>
            </a:extLst>
          </p:cNvPr>
          <p:cNvSpPr/>
          <p:nvPr/>
        </p:nvSpPr>
        <p:spPr>
          <a:xfrm>
            <a:off x="3779912" y="1702852"/>
            <a:ext cx="864096" cy="9360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10DFE-6745-5BC5-E436-A26C382904D4}"/>
              </a:ext>
            </a:extLst>
          </p:cNvPr>
          <p:cNvSpPr txBox="1"/>
          <p:nvPr/>
        </p:nvSpPr>
        <p:spPr>
          <a:xfrm>
            <a:off x="3085704" y="2793143"/>
            <a:ext cx="1764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주변의 물체 감지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269952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</a:rPr>
              <a:t>Park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8309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원자현미경 개발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200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520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(2019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2018.06 ~ 2020.11(2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6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0188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원자현미경 특성상</a:t>
            </a:r>
            <a:r>
              <a:rPr lang="en-US" altLang="ko-KR" sz="1500" b="1" dirty="0"/>
              <a:t> </a:t>
            </a:r>
            <a:r>
              <a:rPr lang="ko-KR" altLang="en-US" sz="1500" b="1" dirty="0" err="1"/>
              <a:t>피코</a:t>
            </a:r>
            <a:r>
              <a:rPr lang="en-US" altLang="ko-KR" sz="1500" b="1" dirty="0"/>
              <a:t>, </a:t>
            </a:r>
            <a:r>
              <a:rPr lang="ko-KR" altLang="en-US" sz="1500" b="1" dirty="0" err="1"/>
              <a:t>나노</a:t>
            </a:r>
            <a:r>
              <a:rPr lang="ko-KR" altLang="en-US" sz="1500" b="1" dirty="0"/>
              <a:t> 단위에서 구동이 되고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각종 센서로 측정 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이런 특성 때문에 매우 작은 신호를 </a:t>
            </a:r>
            <a:r>
              <a:rPr lang="ko-KR" altLang="en-US" sz="1500" b="1" dirty="0" err="1"/>
              <a:t>노이즈</a:t>
            </a:r>
            <a:r>
              <a:rPr lang="ko-KR" altLang="en-US" sz="1500" b="1" dirty="0"/>
              <a:t> 없이 전송하는 기술이 중요합니다</a:t>
            </a:r>
            <a:r>
              <a:rPr lang="en-US" altLang="ko-KR" sz="1500" b="1" dirty="0"/>
              <a:t>.</a:t>
            </a:r>
          </a:p>
          <a:p>
            <a:pPr marL="342900" indent="-342900">
              <a:buAutoNum type="arabicParenR"/>
            </a:pPr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아날로그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디지털 회로설계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 err="1"/>
              <a:t>아트웍</a:t>
            </a:r>
            <a:r>
              <a:rPr lang="ko-KR" altLang="en-US" sz="1500" b="1" dirty="0"/>
              <a:t> 설계 지침서 작성 및 검수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 err="1"/>
              <a:t>노이즈</a:t>
            </a:r>
            <a:r>
              <a:rPr lang="ko-KR" altLang="en-US" sz="1500" b="1" dirty="0"/>
              <a:t> 소스 확인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원인분석 및 디버깅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FPGA</a:t>
            </a:r>
            <a:r>
              <a:rPr lang="ko-KR" altLang="en-US" sz="1500" b="1" dirty="0"/>
              <a:t>기반 고속 디지털 신호처리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81125"/>
            <a:ext cx="3247522" cy="253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542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908720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908720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디지털 회로 설계 </a:t>
            </a:r>
            <a:r>
              <a:rPr lang="en-US" altLang="ko-KR" sz="2000" b="1" dirty="0">
                <a:solidFill>
                  <a:schemeClr val="accent6"/>
                </a:solidFill>
              </a:rPr>
              <a:t>– USB HUB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12512" y="1051230"/>
            <a:ext cx="1179368" cy="23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2" y="1627294"/>
            <a:ext cx="10858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1726462" y="2252213"/>
            <a:ext cx="54128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73542" y="2059922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5</a:t>
            </a:r>
            <a:r>
              <a:rPr lang="ko-KR" altLang="en-US" sz="800" dirty="0"/>
              <a:t>미터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8236" y="139824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PC</a:t>
            </a:r>
            <a:endParaRPr lang="ko-KR" altLang="en-US" sz="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67254"/>
            <a:ext cx="573503" cy="54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635406"/>
            <a:ext cx="573503" cy="54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오른쪽 화살표 36"/>
          <p:cNvSpPr/>
          <p:nvPr/>
        </p:nvSpPr>
        <p:spPr>
          <a:xfrm>
            <a:off x="3606334" y="1433631"/>
            <a:ext cx="74964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3606334" y="2869804"/>
            <a:ext cx="74964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716118" y="2347374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3565375" y="1268414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1</a:t>
            </a:r>
            <a:r>
              <a:rPr lang="ko-KR" altLang="en-US" sz="800" dirty="0"/>
              <a:t>미터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07951" y="1555866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3563888" y="2708574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1</a:t>
            </a:r>
            <a:r>
              <a:rPr lang="ko-KR" altLang="en-US" sz="800" dirty="0"/>
              <a:t>미터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06464" y="2996026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5684049" y="110038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USB3.0 </a:t>
            </a:r>
            <a:r>
              <a:rPr lang="ko-KR" altLang="en-US" sz="1500" b="1" dirty="0">
                <a:solidFill>
                  <a:srgbClr val="0070C0"/>
                </a:solidFill>
              </a:rPr>
              <a:t>카메라용 허브 개발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84049" y="1483278"/>
            <a:ext cx="30243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USB3.0 </a:t>
            </a:r>
            <a:r>
              <a:rPr lang="ko-KR" altLang="en-US" sz="1000" b="1" dirty="0"/>
              <a:t>카메라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개를 구동할 수 있는 </a:t>
            </a:r>
            <a:r>
              <a:rPr lang="en-US" altLang="ko-KR" sz="1000" b="1" dirty="0"/>
              <a:t>HUB</a:t>
            </a:r>
            <a:r>
              <a:rPr lang="ko-KR" altLang="en-US" sz="1000" b="1" dirty="0"/>
              <a:t>보드 개발</a:t>
            </a:r>
            <a:endParaRPr lang="en-US" altLang="ko-KR" sz="1000" b="1" dirty="0"/>
          </a:p>
          <a:p>
            <a:endParaRPr lang="ko-KR" altLang="en-US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3840x2160 </a:t>
            </a:r>
            <a:r>
              <a:rPr lang="ko-KR" altLang="en-US" sz="1000" b="1" dirty="0"/>
              <a:t>화질로 초당 </a:t>
            </a:r>
            <a:r>
              <a:rPr lang="en-US" altLang="ko-KR" sz="1000" b="1" dirty="0"/>
              <a:t>15</a:t>
            </a:r>
            <a:r>
              <a:rPr lang="ko-KR" altLang="en-US" sz="1000" b="1" dirty="0"/>
              <a:t>프레임의 카메라 영상 구동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속도 </a:t>
            </a:r>
            <a:r>
              <a:rPr lang="en-US" altLang="ko-KR" sz="1000" b="1" dirty="0"/>
              <a:t>5Gbps, UYVY)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/>
              <a:t>케이블 및 배선방식에서 발생하는 이슈들 제어</a:t>
            </a:r>
            <a:endParaRPr lang="en-US" altLang="ko-KR" sz="1000" b="1" dirty="0"/>
          </a:p>
          <a:p>
            <a:r>
              <a:rPr lang="en-US" altLang="ko-KR" sz="1000" b="1" dirty="0"/>
              <a:t>3) TUSB8041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r>
              <a:rPr lang="en-US" altLang="ko-KR" sz="1000" b="1" dirty="0"/>
              <a:t>4) EMI, ESD </a:t>
            </a:r>
            <a:r>
              <a:rPr lang="ko-KR" altLang="en-US" sz="1000" b="1" dirty="0"/>
              <a:t>필터 구성</a:t>
            </a:r>
            <a:endParaRPr lang="en-US" altLang="ko-KR" sz="1000" b="1" dirty="0"/>
          </a:p>
          <a:p>
            <a:r>
              <a:rPr lang="en-US" altLang="ko-KR" sz="1000" b="1" dirty="0"/>
              <a:t>5) </a:t>
            </a:r>
            <a:r>
              <a:rPr lang="ko-KR" altLang="en-US" sz="1000" b="1" dirty="0" err="1"/>
              <a:t>전원부</a:t>
            </a:r>
            <a:r>
              <a:rPr lang="ko-KR" altLang="en-US" sz="1000" b="1" dirty="0"/>
              <a:t> 회로 구성</a:t>
            </a:r>
            <a:endParaRPr lang="en-US" altLang="ko-KR" sz="1000" b="1" dirty="0"/>
          </a:p>
        </p:txBody>
      </p:sp>
      <p:pic>
        <p:nvPicPr>
          <p:cNvPr id="4" name="Google Shape;209;p9">
            <a:extLst>
              <a:ext uri="{FF2B5EF4-FFF2-40B4-BE49-F238E27FC236}">
                <a16:creationId xmlns:a16="http://schemas.microsoft.com/office/drawing/2014/main" id="{8609DC69-3581-3E2C-6C23-DB85982E63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4886" y="4365104"/>
            <a:ext cx="3025632" cy="23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E5F5F-604D-7D77-65FE-38CF01C12DF7}"/>
              </a:ext>
            </a:extLst>
          </p:cNvPr>
          <p:cNvSpPr txBox="1"/>
          <p:nvPr/>
        </p:nvSpPr>
        <p:spPr>
          <a:xfrm>
            <a:off x="640612" y="3817843"/>
            <a:ext cx="710130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목표 사양에 적합한 </a:t>
            </a:r>
            <a:r>
              <a:rPr lang="en-US" altLang="ko-KR" sz="1300" dirty="0"/>
              <a:t>EVM </a:t>
            </a:r>
            <a:r>
              <a:rPr lang="ko-KR" altLang="en-US" sz="1300" dirty="0" err="1"/>
              <a:t>서칭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sz="1300" dirty="0"/>
              <a:t>EVM </a:t>
            </a:r>
            <a:r>
              <a:rPr lang="ko-KR" altLang="en-US" sz="1300" dirty="0"/>
              <a:t>설계 매뉴얼 </a:t>
            </a:r>
            <a:r>
              <a:rPr lang="en-US" altLang="ko-KR" sz="1300" dirty="0"/>
              <a:t>Study : </a:t>
            </a:r>
            <a:r>
              <a:rPr lang="ko-KR" altLang="en-US" sz="1300" dirty="0">
                <a:hlinkClick r:id="rId6"/>
              </a:rPr>
              <a:t>https://www.ti.com/lit/ug/sllu149e/sllu149e.pdf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레퍼런스 기반으로 회로설계 진행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매뉴얼에 있는 내용을 정리하여 </a:t>
            </a:r>
            <a:r>
              <a:rPr lang="ko-KR" altLang="en-US" sz="1300" dirty="0" err="1"/>
              <a:t>아트웍</a:t>
            </a:r>
            <a:r>
              <a:rPr lang="ko-KR" altLang="en-US" sz="1300" dirty="0"/>
              <a:t> 가이드 문서 작성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보드 입고 완료 후</a:t>
            </a:r>
            <a:r>
              <a:rPr lang="en-US" altLang="ko-KR" sz="1300" dirty="0"/>
              <a:t>, </a:t>
            </a:r>
            <a:r>
              <a:rPr lang="ko-KR" altLang="en-US" sz="1300" dirty="0"/>
              <a:t>성능 테스트 방법을 찾아서 실험 진행</a:t>
            </a:r>
          </a:p>
        </p:txBody>
      </p:sp>
    </p:spTree>
    <p:extLst>
      <p:ext uri="{BB962C8B-B14F-4D97-AF65-F5344CB8AC3E}">
        <p14:creationId xmlns:p14="http://schemas.microsoft.com/office/powerpoint/2010/main" val="100974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디지털 회로 설계 </a:t>
            </a:r>
            <a:r>
              <a:rPr lang="en-US" altLang="ko-KR" sz="2000" b="1" dirty="0">
                <a:solidFill>
                  <a:schemeClr val="accent6"/>
                </a:solidFill>
              </a:rPr>
              <a:t>– USB HUB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E8824-1B72-C0C4-DBE3-11ACB8AE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61" y="775691"/>
            <a:ext cx="7134020" cy="39521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B5DDCE-B7B4-4178-5E86-15EE6029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3016"/>
            <a:ext cx="3888432" cy="31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4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디지털 회로 설계 </a:t>
            </a:r>
            <a:r>
              <a:rPr lang="en-US" altLang="ko-KR" sz="2000" b="1" dirty="0">
                <a:solidFill>
                  <a:schemeClr val="accent6"/>
                </a:solidFill>
              </a:rPr>
              <a:t>- </a:t>
            </a:r>
            <a:r>
              <a:rPr lang="ko-KR" altLang="en-US" sz="2000" b="1" dirty="0">
                <a:solidFill>
                  <a:schemeClr val="accent6"/>
                </a:solidFill>
              </a:rPr>
              <a:t>프로세서보드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72" y="1176569"/>
            <a:ext cx="1947807" cy="229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53880"/>
            <a:ext cx="2097049" cy="234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718311" y="1139812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FPGA, SOC </a:t>
            </a:r>
            <a:r>
              <a:rPr lang="ko-KR" altLang="en-US" sz="1500" b="1" dirty="0">
                <a:solidFill>
                  <a:srgbClr val="0070C0"/>
                </a:solidFill>
              </a:rPr>
              <a:t>사용 보드 개발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04111" y="1509752"/>
            <a:ext cx="2684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Multicore DSP+ARM SOC, FPGA</a:t>
            </a:r>
            <a:r>
              <a:rPr lang="ko-KR" altLang="en-US" sz="1000" b="1" dirty="0"/>
              <a:t>를 활용한 보드를 개발했습니다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66AK2H14, Cyclone 10 FPGA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DDR3 </a:t>
            </a:r>
            <a:r>
              <a:rPr lang="ko-KR" altLang="en-US" sz="1000" b="1" dirty="0"/>
              <a:t>메모리 인터페이스 회로 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 err="1"/>
              <a:t>Serdes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통신라인</a:t>
            </a:r>
            <a:r>
              <a:rPr lang="en-US" altLang="ko-KR" sz="1000" b="1" dirty="0"/>
              <a:t>(5Gbps) </a:t>
            </a:r>
            <a:r>
              <a:rPr lang="ko-KR" altLang="en-US" sz="1000" b="1" dirty="0"/>
              <a:t>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USB3.0, </a:t>
            </a:r>
            <a:r>
              <a:rPr lang="ko-KR" altLang="en-US" sz="1000" b="1" dirty="0" err="1"/>
              <a:t>이더넷</a:t>
            </a:r>
            <a:r>
              <a:rPr lang="ko-KR" altLang="en-US" sz="1000" b="1" dirty="0"/>
              <a:t> 통신라인 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 err="1"/>
              <a:t>전원부</a:t>
            </a:r>
            <a:r>
              <a:rPr lang="ko-KR" altLang="en-US" sz="1000" b="1" dirty="0"/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ED4E-52F0-3F0F-D297-0D5DB87D1727}"/>
              </a:ext>
            </a:extLst>
          </p:cNvPr>
          <p:cNvSpPr txBox="1"/>
          <p:nvPr/>
        </p:nvSpPr>
        <p:spPr>
          <a:xfrm>
            <a:off x="640612" y="3817843"/>
            <a:ext cx="7101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매뉴얼 </a:t>
            </a:r>
            <a:r>
              <a:rPr lang="en-US" altLang="ko-KR" sz="1300" dirty="0"/>
              <a:t>: </a:t>
            </a:r>
            <a:r>
              <a:rPr lang="en-US" altLang="ko-KR" sz="1400" dirty="0">
                <a:hlinkClick r:id="rId4"/>
              </a:rPr>
              <a:t>Hardware Design Guide for </a:t>
            </a:r>
            <a:r>
              <a:rPr lang="en-US" altLang="ko-KR" sz="1400" dirty="0" err="1">
                <a:hlinkClick r:id="rId4"/>
              </a:rPr>
              <a:t>KeyStone</a:t>
            </a:r>
            <a:r>
              <a:rPr lang="en-US" altLang="ko-KR" sz="1400" dirty="0">
                <a:hlinkClick r:id="rId4"/>
              </a:rPr>
              <a:t> II Devices (ti.com)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24086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모서리가 둥근 직사각형 92"/>
          <p:cNvSpPr/>
          <p:nvPr/>
        </p:nvSpPr>
        <p:spPr>
          <a:xfrm>
            <a:off x="467544" y="906582"/>
            <a:ext cx="4032448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830846" y="1052736"/>
            <a:ext cx="3413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0070C0"/>
                </a:solidFill>
              </a:rPr>
              <a:t>휘트스톤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b="1" dirty="0" err="1">
                <a:solidFill>
                  <a:srgbClr val="0070C0"/>
                </a:solidFill>
              </a:rPr>
              <a:t>브릿지</a:t>
            </a:r>
            <a:r>
              <a:rPr lang="ko-KR" altLang="en-US" sz="1000" b="1" dirty="0">
                <a:solidFill>
                  <a:srgbClr val="0070C0"/>
                </a:solidFill>
              </a:rPr>
              <a:t> 회로 응용 </a:t>
            </a:r>
            <a:r>
              <a:rPr lang="en-US" altLang="ko-KR" sz="1000" b="1" dirty="0">
                <a:solidFill>
                  <a:srgbClr val="0070C0"/>
                </a:solidFill>
              </a:rPr>
              <a:t>: Offset </a:t>
            </a:r>
            <a:r>
              <a:rPr lang="ko-KR" altLang="en-US" sz="1000" b="1" dirty="0">
                <a:solidFill>
                  <a:srgbClr val="0070C0"/>
                </a:solidFill>
              </a:rPr>
              <a:t>조절 회로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4" y="1339383"/>
            <a:ext cx="212858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572213" y="175105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샘플 온도 측정용</a:t>
            </a:r>
            <a:endParaRPr lang="en-US" altLang="ko-KR" sz="1000" dirty="0"/>
          </a:p>
          <a:p>
            <a:r>
              <a:rPr lang="ko-KR" altLang="en-US" sz="1000" dirty="0"/>
              <a:t>팁 장착</a:t>
            </a:r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1148277" y="2032195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3020485" y="1591496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3452775" y="1597738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452533" y="2455592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/>
          <p:cNvCxnSpPr>
            <a:endCxn id="98" idx="0"/>
          </p:cNvCxnSpPr>
          <p:nvPr/>
        </p:nvCxnSpPr>
        <p:spPr>
          <a:xfrm>
            <a:off x="3524541" y="1879528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940365" y="2599608"/>
            <a:ext cx="15121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164501" y="1735512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1977869" y="2041753"/>
            <a:ext cx="1114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092493" y="1892690"/>
            <a:ext cx="0" cy="161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1940365" y="2143094"/>
            <a:ext cx="0" cy="456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이등변 삼각형 112"/>
          <p:cNvSpPr/>
          <p:nvPr/>
        </p:nvSpPr>
        <p:spPr>
          <a:xfrm rot="5400000">
            <a:off x="3716898" y="2051159"/>
            <a:ext cx="576064" cy="432048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3524541" y="2160671"/>
            <a:ext cx="2643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2743551" y="3087412"/>
            <a:ext cx="864097" cy="51097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743552" y="3124822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</a:rPr>
              <a:t>Offset </a:t>
            </a:r>
            <a:r>
              <a:rPr lang="ko-KR" altLang="en-US" sz="1000" b="1" dirty="0">
                <a:solidFill>
                  <a:srgbClr val="0070C0"/>
                </a:solidFill>
              </a:rPr>
              <a:t>조절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회로</a:t>
            </a:r>
            <a:endParaRPr lang="en-US" altLang="ko-KR" sz="1000" b="1" dirty="0">
              <a:solidFill>
                <a:srgbClr val="0070C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092493" y="2804465"/>
            <a:ext cx="495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결합</a:t>
            </a:r>
            <a:endParaRPr lang="en-US" altLang="ko-KR" sz="1000" b="1" dirty="0"/>
          </a:p>
        </p:txBody>
      </p:sp>
      <p:sp>
        <p:nvSpPr>
          <p:cNvPr id="106" name="위쪽 화살표 105"/>
          <p:cNvSpPr/>
          <p:nvPr/>
        </p:nvSpPr>
        <p:spPr>
          <a:xfrm>
            <a:off x="3081394" y="2680267"/>
            <a:ext cx="155115" cy="30706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오른쪽 화살표 119"/>
          <p:cNvSpPr/>
          <p:nvPr/>
        </p:nvSpPr>
        <p:spPr>
          <a:xfrm>
            <a:off x="2391165" y="3251308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/>
          <p:cNvSpPr txBox="1"/>
          <p:nvPr/>
        </p:nvSpPr>
        <p:spPr>
          <a:xfrm>
            <a:off x="1621033" y="3217305"/>
            <a:ext cx="895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제어 신호</a:t>
            </a:r>
            <a:endParaRPr lang="en-US" altLang="ko-KR" sz="1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13661-C801-E815-A047-CADCF3927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935" y="963512"/>
            <a:ext cx="4421317" cy="462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71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1178</Words>
  <Application>Microsoft Office PowerPoint</Application>
  <PresentationFormat>화면 슬라이드 쇼(4:3)</PresentationFormat>
  <Paragraphs>209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HY강B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kimhyunwoo</dc:creator>
  <cp:lastModifiedBy>김현우(2008140012)</cp:lastModifiedBy>
  <cp:revision>126</cp:revision>
  <dcterms:created xsi:type="dcterms:W3CDTF">2014-11-04T05:33:24Z</dcterms:created>
  <dcterms:modified xsi:type="dcterms:W3CDTF">2024-10-06T09:08:43Z</dcterms:modified>
</cp:coreProperties>
</file>